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Open Sans Bold" charset="1" panose="020B0806030504020204"/>
      <p:regular r:id="rId11"/>
    </p:embeddedFont>
    <p:embeddedFont>
      <p:font typeface="Open Sans Italics" charset="1" panose="020B0606030504020204"/>
      <p:regular r:id="rId12"/>
    </p:embeddedFont>
    <p:embeddedFont>
      <p:font typeface="Bungee" charset="1" panose="00000000000000000000"/>
      <p:regular r:id="rId13"/>
    </p:embeddedFont>
    <p:embeddedFont>
      <p:font typeface="Open Sans" charset="1" panose="020B0606030504020204"/>
      <p:regular r:id="rId14"/>
    </p:embeddedFont>
    <p:embeddedFont>
      <p:font typeface="Open Sans Condensed Bold" charset="1" panose="00000000000000000000"/>
      <p:regular r:id="rId15"/>
    </p:embeddedFont>
    <p:embeddedFont>
      <p:font typeface="Open Sans Condensed" charset="1" panose="00000000000000000000"/>
      <p:regular r:id="rId16"/>
    </p:embeddedFont>
    <p:embeddedFont>
      <p:font typeface="Open Sans Condensed Italics" charset="1" panose="00000000000000000000"/>
      <p:regular r:id="rId17"/>
    </p:embeddedFont>
    <p:embeddedFont>
      <p:font typeface="Open Sans Bold Italics" charset="1" panose="020B08060305040202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6.png" Type="http://schemas.openxmlformats.org/officeDocument/2006/relationships/image"/><Relationship Id="rId4" Target="../media/image12.jpeg" Type="http://schemas.openxmlformats.org/officeDocument/2006/relationships/image"/><Relationship Id="rId5" Target="../media/image13.jpeg" Type="http://schemas.openxmlformats.org/officeDocument/2006/relationships/image"/><Relationship Id="rId6" Target="../media/image14.jpeg" Type="http://schemas.openxmlformats.org/officeDocument/2006/relationships/image"/><Relationship Id="rId7" Target="../media/image15.jpeg" Type="http://schemas.openxmlformats.org/officeDocument/2006/relationships/image"/><Relationship Id="rId8" Target="../media/image16.pn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Relationship Id="rId5" Target="../media/image6.png" Type="http://schemas.openxmlformats.org/officeDocument/2006/relationships/image"/><Relationship Id="rId6" Target="../media/image12.jpeg" Type="http://schemas.openxmlformats.org/officeDocument/2006/relationships/image"/><Relationship Id="rId7" Target="../media/image13.jpeg" Type="http://schemas.openxmlformats.org/officeDocument/2006/relationships/image"/><Relationship Id="rId8" Target="../media/image14.jpeg" Type="http://schemas.openxmlformats.org/officeDocument/2006/relationships/image"/><Relationship Id="rId9" Target="../media/image1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svg" Type="http://schemas.openxmlformats.org/officeDocument/2006/relationships/image"/><Relationship Id="rId11" Target="../media/image22.png" Type="http://schemas.openxmlformats.org/officeDocument/2006/relationships/image"/><Relationship Id="rId2" Target="../media/image11.jpeg" Type="http://schemas.openxmlformats.org/officeDocument/2006/relationships/image"/><Relationship Id="rId3" Target="../media/image18.png" Type="http://schemas.openxmlformats.org/officeDocument/2006/relationships/image"/><Relationship Id="rId4" Target="../media/image6.png" Type="http://schemas.openxmlformats.org/officeDocument/2006/relationships/image"/><Relationship Id="rId5" Target="../media/image12.jpeg" Type="http://schemas.openxmlformats.org/officeDocument/2006/relationships/image"/><Relationship Id="rId6" Target="../media/image13.jpeg" Type="http://schemas.openxmlformats.org/officeDocument/2006/relationships/image"/><Relationship Id="rId7" Target="../media/image14.jpeg" Type="http://schemas.openxmlformats.org/officeDocument/2006/relationships/image"/><Relationship Id="rId8" Target="../media/image15.jpeg" Type="http://schemas.openxmlformats.org/officeDocument/2006/relationships/image"/><Relationship Id="rId9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33619" y="2435347"/>
            <a:ext cx="10125258" cy="7603148"/>
          </a:xfrm>
          <a:custGeom>
            <a:avLst/>
            <a:gdLst/>
            <a:ahLst/>
            <a:cxnLst/>
            <a:rect r="r" b="b" t="t" l="l"/>
            <a:pathLst>
              <a:path h="7603148" w="10125258">
                <a:moveTo>
                  <a:pt x="0" y="0"/>
                </a:moveTo>
                <a:lnTo>
                  <a:pt x="10125259" y="0"/>
                </a:lnTo>
                <a:lnTo>
                  <a:pt x="10125259" y="7603149"/>
                </a:lnTo>
                <a:lnTo>
                  <a:pt x="0" y="76031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62542" y="3771909"/>
            <a:ext cx="2616105" cy="2630453"/>
          </a:xfrm>
          <a:custGeom>
            <a:avLst/>
            <a:gdLst/>
            <a:ahLst/>
            <a:cxnLst/>
            <a:rect r="r" b="b" t="t" l="l"/>
            <a:pathLst>
              <a:path h="2630453" w="2616105">
                <a:moveTo>
                  <a:pt x="0" y="0"/>
                </a:moveTo>
                <a:lnTo>
                  <a:pt x="2616104" y="0"/>
                </a:lnTo>
                <a:lnTo>
                  <a:pt x="2616104" y="2630452"/>
                </a:lnTo>
                <a:lnTo>
                  <a:pt x="0" y="26304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87967" y="5482066"/>
            <a:ext cx="2616105" cy="2630453"/>
          </a:xfrm>
          <a:custGeom>
            <a:avLst/>
            <a:gdLst/>
            <a:ahLst/>
            <a:cxnLst/>
            <a:rect r="r" b="b" t="t" l="l"/>
            <a:pathLst>
              <a:path h="2630453" w="2616105">
                <a:moveTo>
                  <a:pt x="0" y="0"/>
                </a:moveTo>
                <a:lnTo>
                  <a:pt x="2616104" y="0"/>
                </a:lnTo>
                <a:lnTo>
                  <a:pt x="2616104" y="2630453"/>
                </a:lnTo>
                <a:lnTo>
                  <a:pt x="0" y="26304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713851" y="3771909"/>
            <a:ext cx="2616105" cy="2630453"/>
          </a:xfrm>
          <a:custGeom>
            <a:avLst/>
            <a:gdLst/>
            <a:ahLst/>
            <a:cxnLst/>
            <a:rect r="r" b="b" t="t" l="l"/>
            <a:pathLst>
              <a:path h="2630453" w="2616105">
                <a:moveTo>
                  <a:pt x="0" y="0"/>
                </a:moveTo>
                <a:lnTo>
                  <a:pt x="2616104" y="0"/>
                </a:lnTo>
                <a:lnTo>
                  <a:pt x="2616104" y="2630452"/>
                </a:lnTo>
                <a:lnTo>
                  <a:pt x="0" y="26304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377478" y="2197890"/>
            <a:ext cx="2049414" cy="2049414"/>
          </a:xfrm>
          <a:custGeom>
            <a:avLst/>
            <a:gdLst/>
            <a:ahLst/>
            <a:cxnLst/>
            <a:rect r="r" b="b" t="t" l="l"/>
            <a:pathLst>
              <a:path h="2049414" w="2049414">
                <a:moveTo>
                  <a:pt x="0" y="0"/>
                </a:moveTo>
                <a:lnTo>
                  <a:pt x="2049414" y="0"/>
                </a:lnTo>
                <a:lnTo>
                  <a:pt x="2049414" y="2049414"/>
                </a:lnTo>
                <a:lnTo>
                  <a:pt x="0" y="20494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750175" y="1564423"/>
            <a:ext cx="3304019" cy="3316348"/>
          </a:xfrm>
          <a:custGeom>
            <a:avLst/>
            <a:gdLst/>
            <a:ahLst/>
            <a:cxnLst/>
            <a:rect r="r" b="b" t="t" l="l"/>
            <a:pathLst>
              <a:path h="3316348" w="3304019">
                <a:moveTo>
                  <a:pt x="0" y="0"/>
                </a:moveTo>
                <a:lnTo>
                  <a:pt x="3304019" y="0"/>
                </a:lnTo>
                <a:lnTo>
                  <a:pt x="3304019" y="3316348"/>
                </a:lnTo>
                <a:lnTo>
                  <a:pt x="0" y="331634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12663975" y="5269294"/>
          <a:ext cx="3476418" cy="3055996"/>
        </p:xfrm>
        <a:graphic>
          <a:graphicData uri="http://schemas.openxmlformats.org/drawingml/2006/table">
            <a:tbl>
              <a:tblPr/>
              <a:tblGrid>
                <a:gridCol w="1738209"/>
                <a:gridCol w="1738209"/>
              </a:tblGrid>
              <a:tr h="761975"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28912D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LOGIN: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E23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28912D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LOGIN: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E23"/>
                    </a:solidFill>
                  </a:tcPr>
                </a:tc>
              </a:tr>
              <a:tr h="770071"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i="true">
                          <a:solidFill>
                            <a:srgbClr val="000000"/>
                          </a:solidFill>
                          <a:latin typeface="Open Sans Italics"/>
                          <a:ea typeface="Open Sans Italics"/>
                          <a:cs typeface="Open Sans Italics"/>
                          <a:sym typeface="Open Sans Italics"/>
                        </a:rPr>
                        <a:t>EMAIL: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i="true">
                          <a:solidFill>
                            <a:srgbClr val="000000"/>
                          </a:solidFill>
                          <a:latin typeface="Open Sans Italics"/>
                          <a:ea typeface="Open Sans Italics"/>
                          <a:cs typeface="Open Sans Italics"/>
                          <a:sym typeface="Open Sans Italics"/>
                        </a:rPr>
                        <a:t>EMAIL: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61975"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i="true">
                          <a:solidFill>
                            <a:srgbClr val="000000"/>
                          </a:solidFill>
                          <a:latin typeface="Open Sans Italics"/>
                          <a:ea typeface="Open Sans Italics"/>
                          <a:cs typeface="Open Sans Italics"/>
                          <a:sym typeface="Open Sans Italics"/>
                        </a:rPr>
                        <a:t>SENHA: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i="true">
                          <a:solidFill>
                            <a:srgbClr val="000000"/>
                          </a:solidFill>
                          <a:latin typeface="Open Sans Italics"/>
                          <a:ea typeface="Open Sans Italics"/>
                          <a:cs typeface="Open Sans Italics"/>
                          <a:sym typeface="Open Sans Italics"/>
                        </a:rPr>
                        <a:t>SENHA: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619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LOGIN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B85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CADASTRAR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</a:tr>
            </a:tbl>
          </a:graphicData>
        </a:graphic>
      </p:graphicFrame>
      <p:sp>
        <p:nvSpPr>
          <p:cNvPr name="TextBox 10" id="10"/>
          <p:cNvSpPr txBox="true"/>
          <p:nvPr/>
        </p:nvSpPr>
        <p:spPr>
          <a:xfrm rot="0">
            <a:off x="1495810" y="975778"/>
            <a:ext cx="8916591" cy="128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9"/>
              </a:lnSpc>
              <a:spcBef>
                <a:spcPct val="0"/>
              </a:spcBef>
            </a:pPr>
            <a:r>
              <a:rPr lang="en-US" sz="9999" i="true">
                <a:solidFill>
                  <a:srgbClr val="FFDE59"/>
                </a:solidFill>
                <a:latin typeface="Bungee"/>
                <a:ea typeface="Bungee"/>
                <a:cs typeface="Bungee"/>
                <a:sym typeface="Bungee"/>
              </a:rPr>
              <a:t>SPORTS IFBA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184162" y="2537386"/>
            <a:ext cx="2024174" cy="942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Mural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94383" y="4238820"/>
            <a:ext cx="2236711" cy="540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Futebol: União x Braço Forte 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66243" y="5928886"/>
            <a:ext cx="2236711" cy="540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Vôlei: Juventude x Bolívia 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04007" y="4218729"/>
            <a:ext cx="2236711" cy="540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CS: PitBulls x Vira-Latas 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94383" y="4750629"/>
            <a:ext cx="2236711" cy="264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Organizador: Fábio 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194383" y="5069501"/>
            <a:ext cx="2236711" cy="264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Local: Ginásio IFBA 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95301" y="5366492"/>
            <a:ext cx="2236711" cy="540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Horário: 14:30 PM 21/12/24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054364" y="6494120"/>
            <a:ext cx="2236711" cy="264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Organizador: Pedro 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054364" y="6812992"/>
            <a:ext cx="2236711" cy="264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Local: Ginásio IFBA 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055282" y="7109983"/>
            <a:ext cx="2236711" cy="540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Horário: 18:30 PM 22/12/24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903088" y="4783962"/>
            <a:ext cx="2236711" cy="264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Organizador: Mara 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903088" y="5102835"/>
            <a:ext cx="2236711" cy="264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Local: Laboratório G4 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904007" y="5399825"/>
            <a:ext cx="2236711" cy="540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Horário: 08:30 AM 28/12/24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63" t="0" r="-1963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9539" y="2196374"/>
            <a:ext cx="15108922" cy="7705318"/>
          </a:xfrm>
          <a:custGeom>
            <a:avLst/>
            <a:gdLst/>
            <a:ahLst/>
            <a:cxnLst/>
            <a:rect r="r" b="b" t="t" l="l"/>
            <a:pathLst>
              <a:path h="7705318" w="15108922">
                <a:moveTo>
                  <a:pt x="0" y="0"/>
                </a:moveTo>
                <a:lnTo>
                  <a:pt x="15108922" y="0"/>
                </a:lnTo>
                <a:lnTo>
                  <a:pt x="15108922" y="7705318"/>
                </a:lnTo>
                <a:lnTo>
                  <a:pt x="0" y="7705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7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875616" y="159703"/>
            <a:ext cx="475044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>
                    <a:alpha val="75686"/>
                  </a:srgbClr>
                </a:solidFill>
                <a:latin typeface="Open Sans Condensed Bold"/>
                <a:ea typeface="Open Sans Condensed Bold"/>
                <a:cs typeface="Open Sans Condensed Bold"/>
                <a:sym typeface="Open Sans Condensed Bold"/>
              </a:rPr>
              <a:t>CADASTRO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63" t="0" r="-1963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546737" y="526035"/>
          <a:ext cx="7315200" cy="6710488"/>
        </p:xfrm>
        <a:graphic>
          <a:graphicData uri="http://schemas.openxmlformats.org/drawingml/2006/table">
            <a:tbl>
              <a:tblPr/>
              <a:tblGrid>
                <a:gridCol w="2438400"/>
                <a:gridCol w="2438400"/>
                <a:gridCol w="2438400"/>
              </a:tblGrid>
              <a:tr h="1053733">
                <a:tc gridSpan="3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EVENTOS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B856">
                        <a:alpha val="75686"/>
                      </a:srgbClr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EVENTOS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B856">
                        <a:alpha val="75686"/>
                      </a:srgbClr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EVENTOS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B856">
                        <a:alpha val="75686"/>
                      </a:srgbClr>
                    </a:solidFill>
                  </a:tcPr>
                </a:tc>
              </a:tr>
              <a:tr h="27925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Futebol</a:t>
                      </a:r>
                      <a:r>
                        <a:rPr lang="en-US" sz="1600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: União x Braço Forte</a:t>
                      </a:r>
                      <a:endParaRPr lang="en-US" sz="1100"/>
                    </a:p>
                    <a:p>
                      <a:pPr algn="ctr">
                        <a:lnSpc>
                          <a:spcPts val="2240"/>
                        </a:lnSpc>
                      </a:pPr>
                      <a:r>
                        <a:rPr lang="en-US" sz="1600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Organizador:</a:t>
                      </a:r>
                      <a:r>
                        <a:rPr lang="en-US" sz="1600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 Fábio</a:t>
                      </a:r>
                    </a:p>
                    <a:p>
                      <a:pPr algn="ctr">
                        <a:lnSpc>
                          <a:spcPts val="2240"/>
                        </a:lnSpc>
                      </a:pPr>
                      <a:r>
                        <a:rPr lang="en-US" sz="1600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Local:</a:t>
                      </a:r>
                      <a:r>
                        <a:rPr lang="en-US" sz="1600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 Ginásio IFBA</a:t>
                      </a:r>
                    </a:p>
                    <a:p>
                      <a:pPr algn="ctr">
                        <a:lnSpc>
                          <a:spcPts val="2240"/>
                        </a:lnSpc>
                      </a:pPr>
                      <a:r>
                        <a:rPr lang="en-US" sz="1600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Horário: </a:t>
                      </a:r>
                      <a:r>
                        <a:rPr lang="en-US" sz="1600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14:30 PM 21/12/24</a:t>
                      </a:r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240"/>
                        </a:lnSpc>
                      </a:pPr>
                      <a:r>
                        <a:rPr lang="en-US" sz="1600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Status: </a:t>
                      </a:r>
                      <a:r>
                        <a:rPr lang="en-US" sz="1600">
                          <a:solidFill>
                            <a:srgbClr val="EF0707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Fechado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5686"/>
                      </a:srgbClr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5686"/>
                      </a:srgbClr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5686"/>
                      </a:srgbClr>
                    </a:solidFill>
                  </a:tcPr>
                </a:tc>
              </a:tr>
              <a:tr h="286423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b="true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Futebol</a:t>
                      </a:r>
                      <a:r>
                        <a:rPr lang="en-US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: Turma A x Broncas</a:t>
                      </a:r>
                      <a:endParaRPr lang="en-US" sz="1100"/>
                    </a:p>
                    <a:p>
                      <a:pPr algn="ctr">
                        <a:lnSpc>
                          <a:spcPts val="2379"/>
                        </a:lnSpc>
                      </a:pPr>
                      <a:r>
                        <a:rPr lang="en-US" sz="1699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Organizador:</a:t>
                      </a:r>
                      <a:r>
                        <a:rPr lang="en-US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 Fábio</a:t>
                      </a:r>
                    </a:p>
                    <a:p>
                      <a:pPr algn="ctr">
                        <a:lnSpc>
                          <a:spcPts val="2379"/>
                        </a:lnSpc>
                      </a:pPr>
                      <a:r>
                        <a:rPr lang="en-US" sz="1699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Local:</a:t>
                      </a:r>
                      <a:r>
                        <a:rPr lang="en-US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 Ginásio IFBA</a:t>
                      </a:r>
                    </a:p>
                    <a:p>
                      <a:pPr algn="ctr">
                        <a:lnSpc>
                          <a:spcPts val="2379"/>
                        </a:lnSpc>
                      </a:pPr>
                      <a:r>
                        <a:rPr lang="en-US" sz="1699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Horário: </a:t>
                      </a:r>
                      <a:r>
                        <a:rPr lang="en-US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15:30 PM 28/12/24</a:t>
                      </a:r>
                    </a:p>
                    <a:p>
                      <a:pPr algn="ctr">
                        <a:lnSpc>
                          <a:spcPts val="2379"/>
                        </a:lnSpc>
                      </a:pPr>
                      <a:r>
                        <a:rPr lang="en-US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Status: </a:t>
                      </a:r>
                      <a:r>
                        <a:rPr lang="en-US" sz="1699">
                          <a:solidFill>
                            <a:srgbClr val="28912D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Aberto</a:t>
                      </a:r>
                    </a:p>
                    <a:p>
                      <a:pPr algn="ctr">
                        <a:lnSpc>
                          <a:spcPts val="2379"/>
                        </a:lnSpc>
                      </a:pPr>
                      <a:r>
                        <a:rPr lang="en-US" b="true" sz="1699" u="sng">
                          <a:solidFill>
                            <a:srgbClr val="28912D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Falta participante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5686"/>
                      </a:srgbClr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b="true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Futebol</a:t>
                      </a:r>
                      <a:r>
                        <a:rPr lang="en-US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: StormTubes x Grooves</a:t>
                      </a:r>
                      <a:endParaRPr lang="en-US" sz="1100"/>
                    </a:p>
                    <a:p>
                      <a:pPr algn="ctr">
                        <a:lnSpc>
                          <a:spcPts val="2379"/>
                        </a:lnSpc>
                      </a:pPr>
                      <a:r>
                        <a:rPr lang="en-US" sz="1699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Organizador:</a:t>
                      </a:r>
                      <a:r>
                        <a:rPr lang="en-US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 Otávio</a:t>
                      </a:r>
                    </a:p>
                    <a:p>
                      <a:pPr algn="ctr">
                        <a:lnSpc>
                          <a:spcPts val="2379"/>
                        </a:lnSpc>
                      </a:pPr>
                      <a:r>
                        <a:rPr lang="en-US" sz="1699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Local:</a:t>
                      </a:r>
                      <a:r>
                        <a:rPr lang="en-US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 Ginásio IFBA</a:t>
                      </a:r>
                    </a:p>
                    <a:p>
                      <a:pPr algn="ctr">
                        <a:lnSpc>
                          <a:spcPts val="2379"/>
                        </a:lnSpc>
                      </a:pPr>
                      <a:r>
                        <a:rPr lang="en-US" sz="1699" b="true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Horário: </a:t>
                      </a:r>
                      <a:r>
                        <a:rPr lang="en-US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06:30 AM 29/12/24</a:t>
                      </a:r>
                    </a:p>
                    <a:p>
                      <a:pPr algn="ctr">
                        <a:lnSpc>
                          <a:spcPts val="2379"/>
                        </a:lnSpc>
                      </a:pPr>
                      <a:r>
                        <a:rPr lang="en-US" sz="1699">
                          <a:solidFill>
                            <a:srgbClr val="000000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Status: </a:t>
                      </a:r>
                      <a:r>
                        <a:rPr lang="en-US" sz="1699">
                          <a:solidFill>
                            <a:srgbClr val="28912D">
                              <a:alpha val="75686"/>
                            </a:srgbClr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Aberto</a:t>
                      </a:r>
                    </a:p>
                    <a:p>
                      <a:pPr algn="ctr">
                        <a:lnSpc>
                          <a:spcPts val="2379"/>
                        </a:lnSpc>
                      </a:pPr>
                      <a:r>
                        <a:rPr lang="en-US" b="true" sz="1699" u="sng">
                          <a:solidFill>
                            <a:srgbClr val="28912D">
                              <a:alpha val="75686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Falta 1 time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5686"/>
                      </a:srgbClr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5686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2839522" y="473142"/>
          <a:ext cx="4853234" cy="8544014"/>
        </p:xfrm>
        <a:graphic>
          <a:graphicData uri="http://schemas.openxmlformats.org/drawingml/2006/table">
            <a:tbl>
              <a:tblPr/>
              <a:tblGrid>
                <a:gridCol w="2590864"/>
              </a:tblGrid>
              <a:tr h="459549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6863"/>
                      </a:srgbClr>
                    </a:solidFill>
                  </a:tcPr>
                </a:tc>
              </a:tr>
              <a:tr h="93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>
                              <a:alpha val="76863"/>
                            </a:srgbClr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CAIXA DE ENTRADA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B856">
                        <a:alpha val="76863"/>
                      </a:srgbClr>
                    </a:solidFill>
                  </a:tcPr>
                </a:tc>
              </a:tr>
              <a:tr h="301715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7559"/>
                        </a:lnSpc>
                        <a:defRPr/>
                      </a:pPr>
                      <a:r>
                        <a:rPr lang="en-US" sz="5399" b="true">
                          <a:solidFill>
                            <a:srgbClr val="000000">
                              <a:alpha val="76863"/>
                            </a:srgbClr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6</a:t>
                      </a:r>
                      <a:endParaRPr lang="en-US" sz="1100"/>
                    </a:p>
                    <a:p>
                      <a:pPr algn="ctr">
                        <a:lnSpc>
                          <a:spcPts val="4060"/>
                        </a:lnSpc>
                      </a:pPr>
                      <a:r>
                        <a:rPr lang="en-US" sz="2900" b="true">
                          <a:solidFill>
                            <a:srgbClr val="000000">
                              <a:alpha val="76863"/>
                            </a:srgbClr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Mensagens não lidas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6863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name="Freeform 5" id="5"/>
          <p:cNvSpPr/>
          <p:nvPr/>
        </p:nvSpPr>
        <p:spPr>
          <a:xfrm flipH="false" flipV="false" rot="0">
            <a:off x="12839522" y="526035"/>
            <a:ext cx="2049414" cy="2049414"/>
          </a:xfrm>
          <a:custGeom>
            <a:avLst/>
            <a:gdLst/>
            <a:ahLst/>
            <a:cxnLst/>
            <a:rect r="r" b="b" t="t" l="l"/>
            <a:pathLst>
              <a:path h="2049414" w="2049414">
                <a:moveTo>
                  <a:pt x="0" y="0"/>
                </a:moveTo>
                <a:lnTo>
                  <a:pt x="2049414" y="0"/>
                </a:lnTo>
                <a:lnTo>
                  <a:pt x="2049414" y="2049414"/>
                </a:lnTo>
                <a:lnTo>
                  <a:pt x="0" y="20494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246993" y="4016173"/>
            <a:ext cx="588760" cy="588760"/>
          </a:xfrm>
          <a:custGeom>
            <a:avLst/>
            <a:gdLst/>
            <a:ahLst/>
            <a:cxnLst/>
            <a:rect r="r" b="b" t="t" l="l"/>
            <a:pathLst>
              <a:path h="588760" w="588760">
                <a:moveTo>
                  <a:pt x="0" y="0"/>
                </a:moveTo>
                <a:lnTo>
                  <a:pt x="588759" y="0"/>
                </a:lnTo>
                <a:lnTo>
                  <a:pt x="588759" y="588759"/>
                </a:lnTo>
                <a:lnTo>
                  <a:pt x="0" y="5887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417796" y="4025496"/>
            <a:ext cx="588760" cy="588760"/>
          </a:xfrm>
          <a:custGeom>
            <a:avLst/>
            <a:gdLst/>
            <a:ahLst/>
            <a:cxnLst/>
            <a:rect r="r" b="b" t="t" l="l"/>
            <a:pathLst>
              <a:path h="588760" w="588760">
                <a:moveTo>
                  <a:pt x="0" y="0"/>
                </a:moveTo>
                <a:lnTo>
                  <a:pt x="588760" y="0"/>
                </a:lnTo>
                <a:lnTo>
                  <a:pt x="588760" y="588759"/>
                </a:lnTo>
                <a:lnTo>
                  <a:pt x="0" y="5887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588599" y="4016173"/>
            <a:ext cx="598083" cy="598083"/>
          </a:xfrm>
          <a:custGeom>
            <a:avLst/>
            <a:gdLst/>
            <a:ahLst/>
            <a:cxnLst/>
            <a:rect r="r" b="b" t="t" l="l"/>
            <a:pathLst>
              <a:path h="598083" w="598083">
                <a:moveTo>
                  <a:pt x="0" y="0"/>
                </a:moveTo>
                <a:lnTo>
                  <a:pt x="598083" y="0"/>
                </a:lnTo>
                <a:lnTo>
                  <a:pt x="598083" y="598082"/>
                </a:lnTo>
                <a:lnTo>
                  <a:pt x="0" y="5980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696526" y="4020834"/>
            <a:ext cx="588760" cy="588760"/>
          </a:xfrm>
          <a:custGeom>
            <a:avLst/>
            <a:gdLst/>
            <a:ahLst/>
            <a:cxnLst/>
            <a:rect r="r" b="b" t="t" l="l"/>
            <a:pathLst>
              <a:path h="588760" w="588760">
                <a:moveTo>
                  <a:pt x="0" y="0"/>
                </a:moveTo>
                <a:lnTo>
                  <a:pt x="588760" y="0"/>
                </a:lnTo>
                <a:lnTo>
                  <a:pt x="588760" y="588760"/>
                </a:lnTo>
                <a:lnTo>
                  <a:pt x="0" y="5887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8630507" y="6702331"/>
          <a:ext cx="3041656" cy="2847975"/>
        </p:xfrm>
        <a:graphic>
          <a:graphicData uri="http://schemas.openxmlformats.org/drawingml/2006/table">
            <a:tbl>
              <a:tblPr/>
              <a:tblGrid>
                <a:gridCol w="1191622"/>
              </a:tblGrid>
              <a:tr h="28479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660"/>
                        </a:lnSpc>
                      </a:pPr>
                    </a:p>
                    <a:p>
                      <a:pPr algn="ctr">
                        <a:lnSpc>
                          <a:spcPts val="2660"/>
                        </a:lnSpc>
                      </a:pPr>
                      <a:r>
                        <a:rPr lang="en-US" sz="1900" b="true">
                          <a:solidFill>
                            <a:srgbClr val="000000">
                              <a:alpha val="77647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Criar evento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7647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name="Freeform 11" id="11"/>
          <p:cNvSpPr/>
          <p:nvPr/>
        </p:nvSpPr>
        <p:spPr>
          <a:xfrm flipH="false" flipV="false" rot="0">
            <a:off x="9277347" y="7021919"/>
            <a:ext cx="1747976" cy="1747976"/>
          </a:xfrm>
          <a:custGeom>
            <a:avLst/>
            <a:gdLst/>
            <a:ahLst/>
            <a:cxnLst/>
            <a:rect r="r" b="b" t="t" l="l"/>
            <a:pathLst>
              <a:path h="1747976" w="1747976">
                <a:moveTo>
                  <a:pt x="0" y="0"/>
                </a:moveTo>
                <a:lnTo>
                  <a:pt x="1747976" y="0"/>
                </a:lnTo>
                <a:lnTo>
                  <a:pt x="1747976" y="1747976"/>
                </a:lnTo>
                <a:lnTo>
                  <a:pt x="0" y="174797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4712176" y="2949305"/>
            <a:ext cx="1026616" cy="422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6"/>
              </a:lnSpc>
            </a:pPr>
            <a:r>
              <a:rPr lang="en-US" sz="2497" i="true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Marcos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856943" y="839884"/>
            <a:ext cx="2737756" cy="1512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Eventos: 16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Eventos organizados: 2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Vitórias: 11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Derrotas: 3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Empates: 0</a:t>
            </a:r>
          </a:p>
          <a:p>
            <a:pPr algn="ctr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Modalidade preferida: Atletismo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091921" y="1944463"/>
            <a:ext cx="2236711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b="true">
                <a:solidFill>
                  <a:srgbClr val="000000"/>
                </a:solidFill>
                <a:latin typeface="Open Sans Condensed Bold"/>
                <a:ea typeface="Open Sans Condensed Bold"/>
                <a:cs typeface="Open Sans Condensed Bold"/>
                <a:sym typeface="Open Sans Condensed Bold"/>
              </a:rPr>
              <a:t>Vôlei:</a:t>
            </a:r>
            <a:r>
              <a:rPr lang="en-US" sz="1700">
                <a:solidFill>
                  <a:srgbClr val="000000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 Juventude x Bolívia 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103801" y="2235610"/>
            <a:ext cx="2236711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b="true">
                <a:solidFill>
                  <a:srgbClr val="000000"/>
                </a:solidFill>
                <a:latin typeface="Open Sans Condensed Bold"/>
                <a:ea typeface="Open Sans Condensed Bold"/>
                <a:cs typeface="Open Sans Condensed Bold"/>
                <a:sym typeface="Open Sans Condensed Bold"/>
              </a:rPr>
              <a:t>Organizador:</a:t>
            </a:r>
            <a:r>
              <a:rPr lang="en-US" sz="1700">
                <a:solidFill>
                  <a:srgbClr val="000000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 Pedro 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091921" y="2554482"/>
            <a:ext cx="2236711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b="true">
                <a:solidFill>
                  <a:srgbClr val="000000"/>
                </a:solidFill>
                <a:latin typeface="Open Sans Condensed Bold"/>
                <a:ea typeface="Open Sans Condensed Bold"/>
                <a:cs typeface="Open Sans Condensed Bold"/>
                <a:sym typeface="Open Sans Condensed Bold"/>
              </a:rPr>
              <a:t>Local:</a:t>
            </a:r>
            <a:r>
              <a:rPr lang="en-US" sz="1700">
                <a:solidFill>
                  <a:srgbClr val="000000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 Ginásio IFBA 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092840" y="2851473"/>
            <a:ext cx="2236711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b="true">
                <a:solidFill>
                  <a:srgbClr val="000000"/>
                </a:solidFill>
                <a:latin typeface="Open Sans Condensed Bold"/>
                <a:ea typeface="Open Sans Condensed Bold"/>
                <a:cs typeface="Open Sans Condensed Bold"/>
                <a:sym typeface="Open Sans Condensed Bold"/>
              </a:rPr>
              <a:t>Horário: </a:t>
            </a:r>
            <a:r>
              <a:rPr lang="en-US" sz="1700">
                <a:solidFill>
                  <a:srgbClr val="000000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18:30 PM 22/12/24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625754" y="3449007"/>
            <a:ext cx="1169045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Status: </a:t>
            </a:r>
            <a:r>
              <a:rPr lang="en-US" sz="1700">
                <a:solidFill>
                  <a:srgbClr val="EF0707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Fechado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463908" y="1964784"/>
            <a:ext cx="2236711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b="true">
                <a:solidFill>
                  <a:srgbClr val="000000"/>
                </a:solidFill>
                <a:latin typeface="Open Sans Condensed Bold"/>
                <a:ea typeface="Open Sans Condensed Bold"/>
                <a:cs typeface="Open Sans Condensed Bold"/>
                <a:sym typeface="Open Sans Condensed Bold"/>
              </a:rPr>
              <a:t>CS: </a:t>
            </a:r>
            <a:r>
              <a:rPr lang="en-US" sz="1700">
                <a:solidFill>
                  <a:srgbClr val="000000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PitBulls x Vira-Latas 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463908" y="2225653"/>
            <a:ext cx="2236711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b="true">
                <a:solidFill>
                  <a:srgbClr val="000000"/>
                </a:solidFill>
                <a:latin typeface="Open Sans Condensed Bold"/>
                <a:ea typeface="Open Sans Condensed Bold"/>
                <a:cs typeface="Open Sans Condensed Bold"/>
                <a:sym typeface="Open Sans Condensed Bold"/>
              </a:rPr>
              <a:t>Organizador</a:t>
            </a:r>
            <a:r>
              <a:rPr lang="en-US" sz="1700">
                <a:solidFill>
                  <a:srgbClr val="000000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: Mara 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463908" y="2544525"/>
            <a:ext cx="2236711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b="true">
                <a:solidFill>
                  <a:srgbClr val="000000"/>
                </a:solidFill>
                <a:latin typeface="Open Sans Condensed Bold"/>
                <a:ea typeface="Open Sans Condensed Bold"/>
                <a:cs typeface="Open Sans Condensed Bold"/>
                <a:sym typeface="Open Sans Condensed Bold"/>
              </a:rPr>
              <a:t>Local:</a:t>
            </a:r>
            <a:r>
              <a:rPr lang="en-US" sz="1700">
                <a:solidFill>
                  <a:srgbClr val="000000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 Laboratório G4 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464827" y="2841516"/>
            <a:ext cx="2236711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b="true">
                <a:solidFill>
                  <a:srgbClr val="000000"/>
                </a:solidFill>
                <a:latin typeface="Open Sans Condensed Bold"/>
                <a:ea typeface="Open Sans Condensed Bold"/>
                <a:cs typeface="Open Sans Condensed Bold"/>
                <a:sym typeface="Open Sans Condensed Bold"/>
              </a:rPr>
              <a:t>Horário:</a:t>
            </a:r>
            <a:r>
              <a:rPr lang="en-US" sz="1700">
                <a:solidFill>
                  <a:srgbClr val="000000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 08:30 AM 28/12/24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060993" y="3477293"/>
            <a:ext cx="1042541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Status: </a:t>
            </a:r>
            <a:r>
              <a:rPr lang="en-US" sz="1700">
                <a:solidFill>
                  <a:srgbClr val="28912D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Aberto</a:t>
            </a:r>
          </a:p>
        </p:txBody>
      </p:sp>
      <p:graphicFrame>
        <p:nvGraphicFramePr>
          <p:cNvPr name="Table 24" id="24"/>
          <p:cNvGraphicFramePr>
            <a:graphicFrameLocks noGrp="true"/>
          </p:cNvGraphicFramePr>
          <p:nvPr/>
        </p:nvGraphicFramePr>
        <p:xfrm>
          <a:off x="8630507" y="3371646"/>
          <a:ext cx="3041656" cy="2847975"/>
        </p:xfrm>
        <a:graphic>
          <a:graphicData uri="http://schemas.openxmlformats.org/drawingml/2006/table">
            <a:tbl>
              <a:tblPr/>
              <a:tblGrid>
                <a:gridCol w="1191622"/>
              </a:tblGrid>
              <a:tr h="28479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660"/>
                        </a:lnSpc>
                      </a:pPr>
                    </a:p>
                    <a:p>
                      <a:pPr algn="ctr">
                        <a:lnSpc>
                          <a:spcPts val="2660"/>
                        </a:lnSpc>
                      </a:pPr>
                      <a:r>
                        <a:rPr lang="en-US" sz="1900" b="true">
                          <a:solidFill>
                            <a:srgbClr val="000000">
                              <a:alpha val="77647"/>
                            </a:srgbClr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Cadastrar Time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7647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name="Freeform 25" id="25"/>
          <p:cNvSpPr/>
          <p:nvPr/>
        </p:nvSpPr>
        <p:spPr>
          <a:xfrm flipH="false" flipV="false" rot="0">
            <a:off x="9277347" y="3691234"/>
            <a:ext cx="1747976" cy="1747976"/>
          </a:xfrm>
          <a:custGeom>
            <a:avLst/>
            <a:gdLst/>
            <a:ahLst/>
            <a:cxnLst/>
            <a:rect r="r" b="b" t="t" l="l"/>
            <a:pathLst>
              <a:path h="1747976" w="1747976">
                <a:moveTo>
                  <a:pt x="0" y="0"/>
                </a:moveTo>
                <a:lnTo>
                  <a:pt x="1747976" y="0"/>
                </a:lnTo>
                <a:lnTo>
                  <a:pt x="1747976" y="1747976"/>
                </a:lnTo>
                <a:lnTo>
                  <a:pt x="0" y="174797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6321319" y="3777012"/>
            <a:ext cx="523726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b="true" sz="1700" u="sng">
                <a:solidFill>
                  <a:srgbClr val="28912D"/>
                </a:solidFill>
                <a:latin typeface="Open Sans Condensed Bold"/>
                <a:ea typeface="Open Sans Condensed Bold"/>
                <a:cs typeface="Open Sans Condensed Bold"/>
                <a:sym typeface="Open Sans Condensed Bold"/>
              </a:rPr>
              <a:t>Assitir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63" t="0" r="-1963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279855" y="1389651"/>
          <a:ext cx="7315200" cy="5019820"/>
        </p:xfrm>
        <a:graphic>
          <a:graphicData uri="http://schemas.openxmlformats.org/drawingml/2006/table">
            <a:tbl>
              <a:tblPr/>
              <a:tblGrid>
                <a:gridCol w="2305194"/>
                <a:gridCol w="5010006"/>
              </a:tblGrid>
              <a:tr h="1026970"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QUANTIDADE DE PARTICIPANTES: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QUANTIDADE DE PARTICIPANTES: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</a:tr>
              <a:tr h="1026970"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Componente(s)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Componente(s)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</a:tr>
              <a:tr h="1026970"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Nome do participante ou time: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Nome do participante ou time: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26970"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Faixa etária: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Faixa etária: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11942"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Modalidade: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Modalidade: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279855" y="6390421"/>
          <a:ext cx="7315200" cy="3362621"/>
        </p:xfrm>
        <a:graphic>
          <a:graphicData uri="http://schemas.openxmlformats.org/drawingml/2006/table">
            <a:tbl>
              <a:tblPr/>
              <a:tblGrid>
                <a:gridCol w="3649929"/>
                <a:gridCol w="3665271"/>
              </a:tblGrid>
              <a:tr h="922070"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Participantes: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Participantes: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0146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 b="true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Adicionar participante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B85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 b="true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Remover participante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0707"/>
                    </a:solidFill>
                  </a:tcPr>
                </a:tc>
              </a:tr>
              <a:tr h="1425856"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1988"/>
                        </a:lnSpc>
                        <a:defRPr/>
                      </a:pPr>
                      <a:r>
                        <a:rPr lang="en-US" sz="1400" spc="180" b="true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Players:</a:t>
                      </a:r>
                      <a:endParaRPr lang="en-US" sz="1100"/>
                    </a:p>
                    <a:p>
                      <a:pPr algn="l">
                        <a:lnSpc>
                          <a:spcPts val="1820"/>
                        </a:lnSpc>
                      </a:pPr>
                      <a:r>
                        <a:rPr lang="en-US" sz="1400" i="true" spc="180" u="sng">
                          <a:solidFill>
                            <a:srgbClr val="1457EB"/>
                          </a:solidFill>
                          <a:latin typeface="Open Sans Italics"/>
                          <a:ea typeface="Open Sans Italics"/>
                          <a:cs typeface="Open Sans Italics"/>
                          <a:sym typeface="Open Sans Italics"/>
                        </a:rPr>
                        <a:t>AAAAA</a:t>
                      </a:r>
                    </a:p>
                    <a:p>
                      <a:pPr algn="l">
                        <a:lnSpc>
                          <a:spcPts val="1820"/>
                        </a:lnSpc>
                      </a:pPr>
                      <a:r>
                        <a:rPr lang="en-US" sz="1400" i="true" spc="180" u="sng">
                          <a:solidFill>
                            <a:srgbClr val="1457EB"/>
                          </a:solidFill>
                          <a:latin typeface="Open Sans Italics"/>
                          <a:ea typeface="Open Sans Italics"/>
                          <a:cs typeface="Open Sans Italics"/>
                          <a:sym typeface="Open Sans Italics"/>
                        </a:rPr>
                        <a:t>BBBBB</a:t>
                      </a:r>
                    </a:p>
                    <a:p>
                      <a:pPr algn="l">
                        <a:lnSpc>
                          <a:spcPts val="1820"/>
                        </a:lnSpc>
                      </a:pPr>
                      <a:r>
                        <a:rPr lang="en-US" sz="1400" i="true" spc="180" u="sng">
                          <a:solidFill>
                            <a:srgbClr val="1457EB"/>
                          </a:solidFill>
                          <a:latin typeface="Open Sans Italics"/>
                          <a:ea typeface="Open Sans Italics"/>
                          <a:cs typeface="Open Sans Italics"/>
                          <a:sym typeface="Open Sans Italics"/>
                        </a:rPr>
                        <a:t>CCCCC</a:t>
                      </a:r>
                    </a:p>
                  </a:txBody>
                  <a:tcPr marL="190500" marR="190500" marT="190500" marB="190500" anchor="t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BBC4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1988"/>
                        </a:lnSpc>
                        <a:defRPr/>
                      </a:pPr>
                      <a:r>
                        <a:rPr lang="en-US" sz="1400" spc="180" b="true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Players:</a:t>
                      </a:r>
                      <a:endParaRPr lang="en-US" sz="1100"/>
                    </a:p>
                    <a:p>
                      <a:pPr algn="l">
                        <a:lnSpc>
                          <a:spcPts val="1820"/>
                        </a:lnSpc>
                      </a:pPr>
                      <a:r>
                        <a:rPr lang="en-US" sz="1400" i="true" spc="180" u="sng">
                          <a:solidFill>
                            <a:srgbClr val="1457EB"/>
                          </a:solidFill>
                          <a:latin typeface="Open Sans Italics"/>
                          <a:ea typeface="Open Sans Italics"/>
                          <a:cs typeface="Open Sans Italics"/>
                          <a:sym typeface="Open Sans Italics"/>
                        </a:rPr>
                        <a:t>AAAAA</a:t>
                      </a:r>
                    </a:p>
                    <a:p>
                      <a:pPr algn="l">
                        <a:lnSpc>
                          <a:spcPts val="1820"/>
                        </a:lnSpc>
                      </a:pPr>
                      <a:r>
                        <a:rPr lang="en-US" sz="1400" i="true" spc="180" u="sng">
                          <a:solidFill>
                            <a:srgbClr val="1457EB"/>
                          </a:solidFill>
                          <a:latin typeface="Open Sans Italics"/>
                          <a:ea typeface="Open Sans Italics"/>
                          <a:cs typeface="Open Sans Italics"/>
                          <a:sym typeface="Open Sans Italics"/>
                        </a:rPr>
                        <a:t>BBBBB</a:t>
                      </a:r>
                    </a:p>
                    <a:p>
                      <a:pPr algn="l">
                        <a:lnSpc>
                          <a:spcPts val="1820"/>
                        </a:lnSpc>
                      </a:pPr>
                      <a:r>
                        <a:rPr lang="en-US" sz="1400" i="true" spc="180" u="sng">
                          <a:solidFill>
                            <a:srgbClr val="1457EB"/>
                          </a:solidFill>
                          <a:latin typeface="Open Sans Italics"/>
                          <a:ea typeface="Open Sans Italics"/>
                          <a:cs typeface="Open Sans Italics"/>
                          <a:sym typeface="Open Sans Italics"/>
                        </a:rPr>
                        <a:t>CCCCC</a:t>
                      </a:r>
                    </a:p>
                  </a:txBody>
                  <a:tcPr marL="190500" marR="190500" marT="190500" marB="190500" anchor="t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BBC4"/>
                    </a:solidFill>
                  </a:tcPr>
                </a:tc>
              </a:tr>
            </a:tbl>
          </a:graphicData>
        </a:graphic>
      </p:graphicFrame>
      <p:sp>
        <p:nvSpPr>
          <p:cNvPr name="Freeform 5" id="5"/>
          <p:cNvSpPr/>
          <p:nvPr/>
        </p:nvSpPr>
        <p:spPr>
          <a:xfrm flipH="false" flipV="false" rot="0">
            <a:off x="3284992" y="1792899"/>
            <a:ext cx="2083190" cy="307172"/>
          </a:xfrm>
          <a:custGeom>
            <a:avLst/>
            <a:gdLst/>
            <a:ahLst/>
            <a:cxnLst/>
            <a:rect r="r" b="b" t="t" l="l"/>
            <a:pathLst>
              <a:path h="307172" w="2083190">
                <a:moveTo>
                  <a:pt x="0" y="0"/>
                </a:moveTo>
                <a:lnTo>
                  <a:pt x="2083190" y="0"/>
                </a:lnTo>
                <a:lnTo>
                  <a:pt x="2083190" y="307172"/>
                </a:lnTo>
                <a:lnTo>
                  <a:pt x="0" y="3071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48" r="0" b="-1448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06603" y="4895083"/>
            <a:ext cx="2083190" cy="307172"/>
          </a:xfrm>
          <a:custGeom>
            <a:avLst/>
            <a:gdLst/>
            <a:ahLst/>
            <a:cxnLst/>
            <a:rect r="r" b="b" t="t" l="l"/>
            <a:pathLst>
              <a:path h="307172" w="2083190">
                <a:moveTo>
                  <a:pt x="0" y="0"/>
                </a:moveTo>
                <a:lnTo>
                  <a:pt x="2083190" y="0"/>
                </a:lnTo>
                <a:lnTo>
                  <a:pt x="2083190" y="307172"/>
                </a:lnTo>
                <a:lnTo>
                  <a:pt x="0" y="3071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48" r="0" b="-1448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06603" y="5857195"/>
            <a:ext cx="2083190" cy="307172"/>
          </a:xfrm>
          <a:custGeom>
            <a:avLst/>
            <a:gdLst/>
            <a:ahLst/>
            <a:cxnLst/>
            <a:rect r="r" b="b" t="t" l="l"/>
            <a:pathLst>
              <a:path h="307172" w="2083190">
                <a:moveTo>
                  <a:pt x="0" y="0"/>
                </a:moveTo>
                <a:lnTo>
                  <a:pt x="2083190" y="0"/>
                </a:lnTo>
                <a:lnTo>
                  <a:pt x="2083190" y="307172"/>
                </a:lnTo>
                <a:lnTo>
                  <a:pt x="0" y="3071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48" r="0" b="-1448"/>
            </a:stretch>
          </a:blipFill>
        </p:spPr>
      </p:sp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14846749" y="8625030"/>
          <a:ext cx="2630740" cy="971550"/>
        </p:xfrm>
        <a:graphic>
          <a:graphicData uri="http://schemas.openxmlformats.org/drawingml/2006/table">
            <a:tbl>
              <a:tblPr/>
              <a:tblGrid>
                <a:gridCol w="1315370"/>
                <a:gridCol w="1315370"/>
              </a:tblGrid>
              <a:tr h="971550"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27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CONFIRMAR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27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CONFIRMAR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</a:tbl>
          </a:graphicData>
        </a:graphic>
      </p:graphicFrame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279855" y="98753"/>
          <a:ext cx="7315200" cy="1290897"/>
        </p:xfrm>
        <a:graphic>
          <a:graphicData uri="http://schemas.openxmlformats.org/drawingml/2006/table">
            <a:tbl>
              <a:tblPr/>
              <a:tblGrid>
                <a:gridCol w="2438400"/>
                <a:gridCol w="2438400"/>
                <a:gridCol w="2438400"/>
              </a:tblGrid>
              <a:tr h="1290897">
                <a:tc gridSpan="3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Cadastro de time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Cadastro de time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Cadastro de time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</a:tr>
            </a:tbl>
          </a:graphicData>
        </a:graphic>
      </p:graphicFrame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10179038" y="5564040"/>
          <a:ext cx="2331288" cy="2779301"/>
        </p:xfrm>
        <a:graphic>
          <a:graphicData uri="http://schemas.openxmlformats.org/drawingml/2006/table">
            <a:tbl>
              <a:tblPr/>
              <a:tblGrid>
                <a:gridCol w="1469289"/>
              </a:tblGrid>
              <a:tr h="277930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Definir Logo (opcional):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name="Table 11" id="11"/>
          <p:cNvGraphicFramePr>
            <a:graphicFrameLocks noGrp="true"/>
          </p:cNvGraphicFramePr>
          <p:nvPr/>
        </p:nvGraphicFramePr>
        <p:xfrm>
          <a:off x="12455478" y="5564040"/>
          <a:ext cx="5022012" cy="2779301"/>
        </p:xfrm>
        <a:graphic>
          <a:graphicData uri="http://schemas.openxmlformats.org/drawingml/2006/table">
            <a:tbl>
              <a:tblPr/>
              <a:tblGrid>
                <a:gridCol w="5022012"/>
              </a:tblGrid>
              <a:tr h="277930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Freeform 12" id="12"/>
          <p:cNvSpPr/>
          <p:nvPr/>
        </p:nvSpPr>
        <p:spPr>
          <a:xfrm flipH="false" flipV="false" rot="0">
            <a:off x="12944844" y="5706345"/>
            <a:ext cx="2157507" cy="2157507"/>
          </a:xfrm>
          <a:custGeom>
            <a:avLst/>
            <a:gdLst/>
            <a:ahLst/>
            <a:cxnLst/>
            <a:rect r="r" b="b" t="t" l="l"/>
            <a:pathLst>
              <a:path h="2157507" w="2157507">
                <a:moveTo>
                  <a:pt x="0" y="0"/>
                </a:moveTo>
                <a:lnTo>
                  <a:pt x="2157508" y="0"/>
                </a:lnTo>
                <a:lnTo>
                  <a:pt x="2157508" y="2157507"/>
                </a:lnTo>
                <a:lnTo>
                  <a:pt x="0" y="21575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235851" y="7825752"/>
            <a:ext cx="1575495" cy="35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i="true" u="sng">
                <a:solidFill>
                  <a:srgbClr val="1457EB"/>
                </a:solidFill>
                <a:latin typeface="Open Sans Condensed Italics"/>
                <a:ea typeface="Open Sans Condensed Italics"/>
                <a:cs typeface="Open Sans Condensed Italics"/>
                <a:sym typeface="Open Sans Condensed Italics"/>
              </a:rPr>
              <a:t>Selecionar arquivo</a:t>
            </a:r>
          </a:p>
        </p:txBody>
      </p:sp>
      <p:graphicFrame>
        <p:nvGraphicFramePr>
          <p:cNvPr name="Table 14" id="14"/>
          <p:cNvGraphicFramePr>
            <a:graphicFrameLocks noGrp="true"/>
          </p:cNvGraphicFramePr>
          <p:nvPr/>
        </p:nvGraphicFramePr>
        <p:xfrm>
          <a:off x="13235851" y="81016"/>
          <a:ext cx="4853234" cy="4613105"/>
        </p:xfrm>
        <a:graphic>
          <a:graphicData uri="http://schemas.openxmlformats.org/drawingml/2006/table">
            <a:tbl>
              <a:tblPr/>
              <a:tblGrid>
                <a:gridCol w="2590864"/>
              </a:tblGrid>
              <a:tr h="46131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6863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name="Freeform 15" id="15"/>
          <p:cNvSpPr/>
          <p:nvPr/>
        </p:nvSpPr>
        <p:spPr>
          <a:xfrm flipH="false" flipV="false" rot="0">
            <a:off x="13235851" y="133909"/>
            <a:ext cx="2049414" cy="2049414"/>
          </a:xfrm>
          <a:custGeom>
            <a:avLst/>
            <a:gdLst/>
            <a:ahLst/>
            <a:cxnLst/>
            <a:rect r="r" b="b" t="t" l="l"/>
            <a:pathLst>
              <a:path h="2049414" w="2049414">
                <a:moveTo>
                  <a:pt x="0" y="0"/>
                </a:moveTo>
                <a:lnTo>
                  <a:pt x="2049414" y="0"/>
                </a:lnTo>
                <a:lnTo>
                  <a:pt x="2049414" y="2049414"/>
                </a:lnTo>
                <a:lnTo>
                  <a:pt x="0" y="20494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3643321" y="3624046"/>
            <a:ext cx="588760" cy="588760"/>
          </a:xfrm>
          <a:custGeom>
            <a:avLst/>
            <a:gdLst/>
            <a:ahLst/>
            <a:cxnLst/>
            <a:rect r="r" b="b" t="t" l="l"/>
            <a:pathLst>
              <a:path h="588760" w="588760">
                <a:moveTo>
                  <a:pt x="0" y="0"/>
                </a:moveTo>
                <a:lnTo>
                  <a:pt x="588760" y="0"/>
                </a:lnTo>
                <a:lnTo>
                  <a:pt x="588760" y="588760"/>
                </a:lnTo>
                <a:lnTo>
                  <a:pt x="0" y="5887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814125" y="3633369"/>
            <a:ext cx="588760" cy="588760"/>
          </a:xfrm>
          <a:custGeom>
            <a:avLst/>
            <a:gdLst/>
            <a:ahLst/>
            <a:cxnLst/>
            <a:rect r="r" b="b" t="t" l="l"/>
            <a:pathLst>
              <a:path h="588760" w="588760">
                <a:moveTo>
                  <a:pt x="0" y="0"/>
                </a:moveTo>
                <a:lnTo>
                  <a:pt x="588759" y="0"/>
                </a:lnTo>
                <a:lnTo>
                  <a:pt x="588759" y="588760"/>
                </a:lnTo>
                <a:lnTo>
                  <a:pt x="0" y="5887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5984928" y="3624046"/>
            <a:ext cx="598083" cy="598083"/>
          </a:xfrm>
          <a:custGeom>
            <a:avLst/>
            <a:gdLst/>
            <a:ahLst/>
            <a:cxnLst/>
            <a:rect r="r" b="b" t="t" l="l"/>
            <a:pathLst>
              <a:path h="598083" w="598083">
                <a:moveTo>
                  <a:pt x="0" y="0"/>
                </a:moveTo>
                <a:lnTo>
                  <a:pt x="598083" y="0"/>
                </a:lnTo>
                <a:lnTo>
                  <a:pt x="598083" y="598083"/>
                </a:lnTo>
                <a:lnTo>
                  <a:pt x="0" y="59808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7092855" y="3628708"/>
            <a:ext cx="588760" cy="588760"/>
          </a:xfrm>
          <a:custGeom>
            <a:avLst/>
            <a:gdLst/>
            <a:ahLst/>
            <a:cxnLst/>
            <a:rect r="r" b="b" t="t" l="l"/>
            <a:pathLst>
              <a:path h="588760" w="588760">
                <a:moveTo>
                  <a:pt x="0" y="0"/>
                </a:moveTo>
                <a:lnTo>
                  <a:pt x="588760" y="0"/>
                </a:lnTo>
                <a:lnTo>
                  <a:pt x="588760" y="588759"/>
                </a:lnTo>
                <a:lnTo>
                  <a:pt x="0" y="58875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5108505" y="2557179"/>
            <a:ext cx="1026616" cy="422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6"/>
              </a:lnSpc>
            </a:pPr>
            <a:r>
              <a:rPr lang="en-US" sz="2497" i="true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Marcos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253272" y="447758"/>
            <a:ext cx="2737756" cy="1512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Eventos: 16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Eventos organizados: 2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Vitórias: 11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Derrotas: 3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Empates: 0</a:t>
            </a:r>
          </a:p>
          <a:p>
            <a:pPr algn="ctr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Modalidade preferida: Atletismo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63" t="0" r="-1963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372406" y="150876"/>
          <a:ext cx="7818868" cy="6326266"/>
        </p:xfrm>
        <a:graphic>
          <a:graphicData uri="http://schemas.openxmlformats.org/drawingml/2006/table">
            <a:tbl>
              <a:tblPr/>
              <a:tblGrid>
                <a:gridCol w="2606289"/>
                <a:gridCol w="2606289"/>
                <a:gridCol w="2606289"/>
              </a:tblGrid>
              <a:tr h="1467680">
                <a:tc gridSpan="3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Criação de evento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Criação de evento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Criação de evento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</a:tr>
              <a:tr h="8122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Local: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8122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Data: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8122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Modalidade:</a:t>
                      </a: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24219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Medalha ou broches: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Nome:                             Logo: </a:t>
                      </a:r>
                      <a:endParaRPr lang="en-US" sz="1100"/>
                    </a:p>
                    <a:p>
                      <a:pPr algn="l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</a:txBody>
                  <a:tcPr marL="190500" marR="190500" marT="190500" marB="190500" anchor="t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Open Sans Condensed"/>
                          <a:ea typeface="Open Sans Condensed"/>
                          <a:cs typeface="Open Sans Condensed"/>
                          <a:sym typeface="Open Sans Condensed"/>
                        </a:rPr>
                        <a:t>Nome:                             Logo: </a:t>
                      </a:r>
                      <a:endParaRPr lang="en-US" sz="1100"/>
                    </a:p>
                    <a:p>
                      <a:pPr algn="l">
                        <a:lnSpc>
                          <a:spcPts val="2240"/>
                        </a:lnSpc>
                      </a:pPr>
                    </a:p>
                    <a:p>
                      <a:pPr algn="ctr">
                        <a:lnSpc>
                          <a:spcPts val="2240"/>
                        </a:lnSpc>
                      </a:pPr>
                    </a:p>
                  </a:txBody>
                  <a:tcPr marL="190500" marR="190500" marT="190500" marB="190500" anchor="t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</a:tbl>
          </a:graphicData>
        </a:graphic>
      </p:graphicFrame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4846749" y="8625030"/>
          <a:ext cx="2630740" cy="971550"/>
        </p:xfrm>
        <a:graphic>
          <a:graphicData uri="http://schemas.openxmlformats.org/drawingml/2006/table">
            <a:tbl>
              <a:tblPr/>
              <a:tblGrid>
                <a:gridCol w="1315370"/>
                <a:gridCol w="1315370"/>
              </a:tblGrid>
              <a:tr h="971550"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27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CONFIRMAR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27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CONFIRMAR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</a:tbl>
          </a:graphicData>
        </a:graphic>
      </p:graphicFrame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372406" y="6915292"/>
          <a:ext cx="7818868" cy="1057275"/>
        </p:xfrm>
        <a:graphic>
          <a:graphicData uri="http://schemas.openxmlformats.org/drawingml/2006/table">
            <a:tbl>
              <a:tblPr/>
              <a:tblGrid>
                <a:gridCol w="7818868"/>
              </a:tblGrid>
              <a:tr h="10572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Faixa etária: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Freeform 6" id="6"/>
          <p:cNvSpPr/>
          <p:nvPr/>
        </p:nvSpPr>
        <p:spPr>
          <a:xfrm flipH="false" flipV="false" rot="0">
            <a:off x="1857897" y="7290344"/>
            <a:ext cx="2083190" cy="307172"/>
          </a:xfrm>
          <a:custGeom>
            <a:avLst/>
            <a:gdLst/>
            <a:ahLst/>
            <a:cxnLst/>
            <a:rect r="r" b="b" t="t" l="l"/>
            <a:pathLst>
              <a:path h="307172" w="2083190">
                <a:moveTo>
                  <a:pt x="0" y="0"/>
                </a:moveTo>
                <a:lnTo>
                  <a:pt x="2083190" y="0"/>
                </a:lnTo>
                <a:lnTo>
                  <a:pt x="2083190" y="307172"/>
                </a:lnTo>
                <a:lnTo>
                  <a:pt x="0" y="3071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48" r="0" b="-1448"/>
            </a:stretch>
          </a:blipFill>
        </p:spPr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13235851" y="81016"/>
          <a:ext cx="4853234" cy="4613105"/>
        </p:xfrm>
        <a:graphic>
          <a:graphicData uri="http://schemas.openxmlformats.org/drawingml/2006/table">
            <a:tbl>
              <a:tblPr/>
              <a:tblGrid>
                <a:gridCol w="2590864"/>
              </a:tblGrid>
              <a:tr h="46131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6863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name="Freeform 8" id="8"/>
          <p:cNvSpPr/>
          <p:nvPr/>
        </p:nvSpPr>
        <p:spPr>
          <a:xfrm flipH="false" flipV="false" rot="0">
            <a:off x="13235851" y="133909"/>
            <a:ext cx="2049414" cy="2049414"/>
          </a:xfrm>
          <a:custGeom>
            <a:avLst/>
            <a:gdLst/>
            <a:ahLst/>
            <a:cxnLst/>
            <a:rect r="r" b="b" t="t" l="l"/>
            <a:pathLst>
              <a:path h="2049414" w="2049414">
                <a:moveTo>
                  <a:pt x="0" y="0"/>
                </a:moveTo>
                <a:lnTo>
                  <a:pt x="2049414" y="0"/>
                </a:lnTo>
                <a:lnTo>
                  <a:pt x="2049414" y="2049414"/>
                </a:lnTo>
                <a:lnTo>
                  <a:pt x="0" y="20494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643321" y="3624046"/>
            <a:ext cx="588760" cy="588760"/>
          </a:xfrm>
          <a:custGeom>
            <a:avLst/>
            <a:gdLst/>
            <a:ahLst/>
            <a:cxnLst/>
            <a:rect r="r" b="b" t="t" l="l"/>
            <a:pathLst>
              <a:path h="588760" w="588760">
                <a:moveTo>
                  <a:pt x="0" y="0"/>
                </a:moveTo>
                <a:lnTo>
                  <a:pt x="588760" y="0"/>
                </a:lnTo>
                <a:lnTo>
                  <a:pt x="588760" y="588760"/>
                </a:lnTo>
                <a:lnTo>
                  <a:pt x="0" y="5887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814125" y="3633369"/>
            <a:ext cx="588760" cy="588760"/>
          </a:xfrm>
          <a:custGeom>
            <a:avLst/>
            <a:gdLst/>
            <a:ahLst/>
            <a:cxnLst/>
            <a:rect r="r" b="b" t="t" l="l"/>
            <a:pathLst>
              <a:path h="588760" w="588760">
                <a:moveTo>
                  <a:pt x="0" y="0"/>
                </a:moveTo>
                <a:lnTo>
                  <a:pt x="588759" y="0"/>
                </a:lnTo>
                <a:lnTo>
                  <a:pt x="588759" y="588760"/>
                </a:lnTo>
                <a:lnTo>
                  <a:pt x="0" y="5887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5984928" y="3624046"/>
            <a:ext cx="598083" cy="598083"/>
          </a:xfrm>
          <a:custGeom>
            <a:avLst/>
            <a:gdLst/>
            <a:ahLst/>
            <a:cxnLst/>
            <a:rect r="r" b="b" t="t" l="l"/>
            <a:pathLst>
              <a:path h="598083" w="598083">
                <a:moveTo>
                  <a:pt x="0" y="0"/>
                </a:moveTo>
                <a:lnTo>
                  <a:pt x="598083" y="0"/>
                </a:lnTo>
                <a:lnTo>
                  <a:pt x="598083" y="598083"/>
                </a:lnTo>
                <a:lnTo>
                  <a:pt x="0" y="59808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7092855" y="3628708"/>
            <a:ext cx="588760" cy="588760"/>
          </a:xfrm>
          <a:custGeom>
            <a:avLst/>
            <a:gdLst/>
            <a:ahLst/>
            <a:cxnLst/>
            <a:rect r="r" b="b" t="t" l="l"/>
            <a:pathLst>
              <a:path h="588760" w="588760">
                <a:moveTo>
                  <a:pt x="0" y="0"/>
                </a:moveTo>
                <a:lnTo>
                  <a:pt x="588760" y="0"/>
                </a:lnTo>
                <a:lnTo>
                  <a:pt x="588760" y="588759"/>
                </a:lnTo>
                <a:lnTo>
                  <a:pt x="0" y="5887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aphicFrame>
        <p:nvGraphicFramePr>
          <p:cNvPr name="Table 13" id="13"/>
          <p:cNvGraphicFramePr>
            <a:graphicFrameLocks noGrp="true"/>
          </p:cNvGraphicFramePr>
          <p:nvPr/>
        </p:nvGraphicFramePr>
        <p:xfrm>
          <a:off x="372406" y="8053530"/>
          <a:ext cx="7818868" cy="1057275"/>
        </p:xfrm>
        <a:graphic>
          <a:graphicData uri="http://schemas.openxmlformats.org/drawingml/2006/table">
            <a:tbl>
              <a:tblPr/>
              <a:tblGrid>
                <a:gridCol w="7818868"/>
              </a:tblGrid>
              <a:tr h="10572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r>
                        <a:rPr lang="en-US" sz="1600" b="true">
                          <a:solidFill>
                            <a:srgbClr val="000000"/>
                          </a:solidFill>
                          <a:latin typeface="Open Sans Condensed Bold"/>
                          <a:ea typeface="Open Sans Condensed Bold"/>
                          <a:cs typeface="Open Sans Condensed Bold"/>
                          <a:sym typeface="Open Sans Condensed Bold"/>
                        </a:rPr>
                        <a:t>Público:            Aberto                       Fechado     Limitado:     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Freeform 14" id="14"/>
          <p:cNvSpPr/>
          <p:nvPr/>
        </p:nvSpPr>
        <p:spPr>
          <a:xfrm flipH="false" flipV="false" rot="0">
            <a:off x="1275213" y="8413098"/>
            <a:ext cx="341240" cy="338138"/>
          </a:xfrm>
          <a:custGeom>
            <a:avLst/>
            <a:gdLst/>
            <a:ahLst/>
            <a:cxnLst/>
            <a:rect r="r" b="b" t="t" l="l"/>
            <a:pathLst>
              <a:path h="338138" w="341240">
                <a:moveTo>
                  <a:pt x="0" y="0"/>
                </a:moveTo>
                <a:lnTo>
                  <a:pt x="341240" y="0"/>
                </a:lnTo>
                <a:lnTo>
                  <a:pt x="341240" y="338138"/>
                </a:lnTo>
                <a:lnTo>
                  <a:pt x="0" y="33813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558252" y="8413098"/>
            <a:ext cx="341240" cy="338138"/>
          </a:xfrm>
          <a:custGeom>
            <a:avLst/>
            <a:gdLst/>
            <a:ahLst/>
            <a:cxnLst/>
            <a:rect r="r" b="b" t="t" l="l"/>
            <a:pathLst>
              <a:path h="338138" w="341240">
                <a:moveTo>
                  <a:pt x="0" y="0"/>
                </a:moveTo>
                <a:lnTo>
                  <a:pt x="341240" y="0"/>
                </a:lnTo>
                <a:lnTo>
                  <a:pt x="341240" y="338138"/>
                </a:lnTo>
                <a:lnTo>
                  <a:pt x="0" y="33813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4733834" y="8428581"/>
            <a:ext cx="770642" cy="307172"/>
          </a:xfrm>
          <a:custGeom>
            <a:avLst/>
            <a:gdLst/>
            <a:ahLst/>
            <a:cxnLst/>
            <a:rect r="r" b="b" t="t" l="l"/>
            <a:pathLst>
              <a:path h="307172" w="770642">
                <a:moveTo>
                  <a:pt x="0" y="0"/>
                </a:moveTo>
                <a:lnTo>
                  <a:pt x="770642" y="0"/>
                </a:lnTo>
                <a:lnTo>
                  <a:pt x="770642" y="307172"/>
                </a:lnTo>
                <a:lnTo>
                  <a:pt x="0" y="3071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48" r="-170318" b="-1448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3770568" y="4540535"/>
            <a:ext cx="770642" cy="307172"/>
          </a:xfrm>
          <a:custGeom>
            <a:avLst/>
            <a:gdLst/>
            <a:ahLst/>
            <a:cxnLst/>
            <a:rect r="r" b="b" t="t" l="l"/>
            <a:pathLst>
              <a:path h="307172" w="770642">
                <a:moveTo>
                  <a:pt x="0" y="0"/>
                </a:moveTo>
                <a:lnTo>
                  <a:pt x="770642" y="0"/>
                </a:lnTo>
                <a:lnTo>
                  <a:pt x="770642" y="307172"/>
                </a:lnTo>
                <a:lnTo>
                  <a:pt x="0" y="3071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48" r="-170318" b="-1448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5504476" y="4540535"/>
            <a:ext cx="1593287" cy="1593287"/>
          </a:xfrm>
          <a:custGeom>
            <a:avLst/>
            <a:gdLst/>
            <a:ahLst/>
            <a:cxnLst/>
            <a:rect r="r" b="b" t="t" l="l"/>
            <a:pathLst>
              <a:path h="1593287" w="1593287">
                <a:moveTo>
                  <a:pt x="0" y="0"/>
                </a:moveTo>
                <a:lnTo>
                  <a:pt x="1593287" y="0"/>
                </a:lnTo>
                <a:lnTo>
                  <a:pt x="1593287" y="1593287"/>
                </a:lnTo>
                <a:lnTo>
                  <a:pt x="0" y="159328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4101906" y="2557179"/>
            <a:ext cx="3039814" cy="422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6"/>
              </a:lnSpc>
            </a:pPr>
            <a:r>
              <a:rPr lang="en-US" b="true" sz="2497" i="true">
                <a:solidFill>
                  <a:srgbClr val="000000"/>
                </a:solidFill>
                <a:latin typeface="Open Sans Bold Italics"/>
                <a:ea typeface="Open Sans Bold Italics"/>
                <a:cs typeface="Open Sans Bold Italics"/>
                <a:sym typeface="Open Sans Bold Italics"/>
              </a:rPr>
              <a:t>Organizador</a:t>
            </a:r>
            <a:r>
              <a:rPr lang="en-US" sz="2497" i="true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: Marcos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253272" y="447758"/>
            <a:ext cx="2737756" cy="1512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Eventos: 16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Eventos organizados: 2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Vitórias: 11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Derrotas: 3</a:t>
            </a:r>
          </a:p>
          <a:p>
            <a:pPr algn="l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Empates: 0</a:t>
            </a:r>
          </a:p>
          <a:p>
            <a:pPr algn="ctr">
              <a:lnSpc>
                <a:spcPts val="2007"/>
              </a:lnSpc>
            </a:pPr>
            <a:r>
              <a:rPr lang="en-US" sz="143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Modalidade preferida: Atletismo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504476" y="6095722"/>
            <a:ext cx="1575495" cy="35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i="true" u="sng">
                <a:solidFill>
                  <a:srgbClr val="1457EB"/>
                </a:solidFill>
                <a:latin typeface="Open Sans Condensed Italics"/>
                <a:ea typeface="Open Sans Condensed Italics"/>
                <a:cs typeface="Open Sans Condensed Italics"/>
                <a:sym typeface="Open Sans Condensed Italics"/>
              </a:rPr>
              <a:t>Selecionar arquivo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DAGZY7XYowU</dc:identifier>
  <dcterms:modified xsi:type="dcterms:W3CDTF">2011-08-01T06:04:30Z</dcterms:modified>
  <cp:revision>1</cp:revision>
  <dc:title>Sports IFBA</dc:title>
</cp:coreProperties>
</file>

<file path=docProps/thumbnail.jpeg>
</file>